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71" r:id="rId4"/>
    <p:sldId id="277" r:id="rId5"/>
    <p:sldId id="278" r:id="rId6"/>
    <p:sldId id="284" r:id="rId7"/>
    <p:sldId id="279" r:id="rId8"/>
    <p:sldId id="281" r:id="rId9"/>
    <p:sldId id="282" r:id="rId10"/>
    <p:sldId id="283" r:id="rId11"/>
    <p:sldId id="285" r:id="rId12"/>
    <p:sldId id="280" r:id="rId13"/>
    <p:sldId id="266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mbria Math" panose="02040503050406030204" pitchFamily="18" charset="0"/>
      <p:regular r:id="rId21"/>
    </p:embeddedFont>
    <p:embeddedFont>
      <p:font typeface="Inter" panose="020B0604020202020204" charset="0"/>
      <p:regular r:id="rId22"/>
      <p:bold r:id="rId23"/>
      <p:italic r:id="rId24"/>
      <p:boldItalic r:id="rId25"/>
    </p:embeddedFont>
    <p:embeddedFont>
      <p:font typeface="Inter Light" panose="020B060402020202020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14"/>
    <a:srgbClr val="F0525A"/>
    <a:srgbClr val="9A2626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87309" autoAdjust="0"/>
  </p:normalViewPr>
  <p:slideViewPr>
    <p:cSldViewPr snapToGrid="0" showGuides="1">
      <p:cViewPr varScale="1">
        <p:scale>
          <a:sx n="108" d="100"/>
          <a:sy n="108" d="100"/>
        </p:scale>
        <p:origin x="138" y="96"/>
      </p:cViewPr>
      <p:guideLst>
        <p:guide orient="horz" pos="2160"/>
        <p:guide pos="3840"/>
        <p:guide pos="551"/>
        <p:guide pos="7129"/>
        <p:guide pos="540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61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2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25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0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48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3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f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E1E0E6B-ED4D-49C9-AB7D-EE7944623539}"/>
              </a:ext>
            </a:extLst>
          </p:cNvPr>
          <p:cNvGrpSpPr/>
          <p:nvPr/>
        </p:nvGrpSpPr>
        <p:grpSpPr>
          <a:xfrm>
            <a:off x="3522792" y="2736581"/>
            <a:ext cx="5146416" cy="1384838"/>
            <a:chOff x="3283107" y="2671620"/>
            <a:chExt cx="5622870" cy="151304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97FD19-8E71-4DF0-9E20-6C765FF65978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866003-8ACD-4347-91D9-D7AFAE2F22CA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5DBB9-573B-4B06-8461-F1F7C5A18E53}"/>
                </a:ext>
              </a:extLst>
            </p:cNvPr>
            <p:cNvSpPr/>
            <p:nvPr/>
          </p:nvSpPr>
          <p:spPr>
            <a:xfrm>
              <a:off x="4281328" y="2671767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8B25F8F-A5A6-4BC2-981F-2A20467C0914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564613-2945-47F7-A860-9CF0BCC4BAB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7233B5D-2E07-4DE3-B402-4AAEE249CD72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7043D5-DDC2-43C5-8DC8-4A76EB0AFEAC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306E99D-3FC8-43F3-A349-34826FDD70A3}"/>
              </a:ext>
            </a:extLst>
          </p:cNvPr>
          <p:cNvSpPr txBox="1"/>
          <p:nvPr/>
        </p:nvSpPr>
        <p:spPr>
          <a:xfrm>
            <a:off x="3522792" y="1990561"/>
            <a:ext cx="51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Quelques considérations sur</a:t>
            </a:r>
          </a:p>
        </p:txBody>
      </p:sp>
    </p:spTree>
    <p:extLst>
      <p:ext uri="{BB962C8B-B14F-4D97-AF65-F5344CB8AC3E}">
        <p14:creationId xmlns:p14="http://schemas.microsoft.com/office/powerpoint/2010/main" val="1496033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106073"/>
            <a:ext cx="1134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PROPORTION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(qualitative) : </a:t>
            </a:r>
          </a:p>
          <a:p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 la proportion de la durée des show télévisés qui sont mis au programme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 considérablement augmenté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</a:t>
            </a: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 la proportion de la durée des show télévisés qui sont mis au programme 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n’a pas considérablement augmenté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par rapport aux autres programmes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9" y="6157553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832DE5-1D62-4D7F-BC3D-74C088B4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66" y="3348659"/>
            <a:ext cx="9575267" cy="2505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7868D0-9E96-43E0-9BBE-C8B0588AFC3E}"/>
              </a:ext>
            </a:extLst>
          </p:cNvPr>
          <p:cNvSpPr/>
          <p:nvPr/>
        </p:nvSpPr>
        <p:spPr>
          <a:xfrm>
            <a:off x="4226899" y="4351886"/>
            <a:ext cx="1869102" cy="231667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7215D-0FF7-457F-B696-BC01AEEB2849}"/>
              </a:ext>
            </a:extLst>
          </p:cNvPr>
          <p:cNvSpPr/>
          <p:nvPr/>
        </p:nvSpPr>
        <p:spPr>
          <a:xfrm>
            <a:off x="1334998" y="4730480"/>
            <a:ext cx="3254756" cy="1059704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76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348858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PROPORTION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240149" y="2694052"/>
            <a:ext cx="33020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 proportion de show télévisés qui sont mis au programme </a:t>
            </a:r>
            <a:r>
              <a:rPr lang="fr-FR" sz="2000" b="1" dirty="0">
                <a:solidFill>
                  <a:srgbClr val="E5091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n’a pas considérablement augmenté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 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257B88-6771-4D62-80B5-8BDAC07FC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867" y="1348858"/>
            <a:ext cx="8316984" cy="48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3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618889" y="1362921"/>
            <a:ext cx="3696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CONCLUSION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618889" y="2338951"/>
            <a:ext cx="3895344" cy="343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Le temps moyen entre la sortie d'un film et son ajout sur Netflix </a:t>
            </a: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ne s'est pas raccourci.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Il n'y a pas de corrélation </a:t>
            </a: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entre la date de sorti du film et sa date d'ajout au catalogue Netflix.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La proportion de show télévisés qui sont mis au programme </a:t>
            </a: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n'a considérablement pas augmenté </a:t>
            </a: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par rapport aux autres programmes.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La proportion de la durée des show télévisés qui sont mis au programme </a:t>
            </a: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n'a pas considérablement augmenté</a:t>
            </a: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par rapport aux autres programmes.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26" name="Picture Placeholder 25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E4EA8E9-C6D2-43A5-B1E6-3C708640AA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2" name="Picture Placeholder 31" descr="A picture containing logo&#10;&#10;Description automatically generated">
            <a:extLst>
              <a:ext uri="{FF2B5EF4-FFF2-40B4-BE49-F238E27FC236}">
                <a16:creationId xmlns:a16="http://schemas.microsoft.com/office/drawing/2014/main" id="{19093FEB-C81D-4E1B-9C2C-CBFE181F6F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8" name="Picture Placeholder 27" descr="Text&#10;&#10;Description automatically generated with low confidence">
            <a:extLst>
              <a:ext uri="{FF2B5EF4-FFF2-40B4-BE49-F238E27FC236}">
                <a16:creationId xmlns:a16="http://schemas.microsoft.com/office/drawing/2014/main" id="{47E60A4F-2F08-4B92-B69E-73DB62EAD0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r="6029"/>
          <a:stretch>
            <a:fillRect/>
          </a:stretch>
        </p:blipFill>
        <p:spPr>
          <a:effectLst>
            <a:outerShdw blurRad="190500" dist="88900" dir="5400000" sx="101000" sy="101000" algn="t" rotWithShape="0">
              <a:prstClr val="black">
                <a:alpha val="80000"/>
              </a:prstClr>
            </a:outerShdw>
          </a:effectLst>
        </p:spPr>
      </p:pic>
      <p:pic>
        <p:nvPicPr>
          <p:cNvPr id="30" name="Picture Placeholder 29" descr="Text&#10;&#10;Description automatically generated">
            <a:extLst>
              <a:ext uri="{FF2B5EF4-FFF2-40B4-BE49-F238E27FC236}">
                <a16:creationId xmlns:a16="http://schemas.microsoft.com/office/drawing/2014/main" id="{72BE9AAE-DEFD-45BF-85C0-80FBC9D7B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4" name="Picture Placeholder 3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0280726-49B7-48A6-AA58-DF2A0EF249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r="3818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40" name="Picture Placeholder 3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4BD3FA-E140-4A4B-A36B-EC34F8BFBD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8" name="Picture Placeholder 37" descr="A picture containing text, water, outdoor&#10;&#10;Description automatically generated">
            <a:extLst>
              <a:ext uri="{FF2B5EF4-FFF2-40B4-BE49-F238E27FC236}">
                <a16:creationId xmlns:a16="http://schemas.microsoft.com/office/drawing/2014/main" id="{F5C664B7-DF00-45B8-B5A5-8407CD15AE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" b="225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6" name="Picture Placeholder 35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8BB6ED6E-7EFF-4FB5-BC4B-95C3FBDE9C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b="709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4" name="Picture Placeholder 23" descr="A group of people on a stage&#10;&#10;Description automatically generated">
            <a:extLst>
              <a:ext uri="{FF2B5EF4-FFF2-40B4-BE49-F238E27FC236}">
                <a16:creationId xmlns:a16="http://schemas.microsoft.com/office/drawing/2014/main" id="{7AD5E662-C062-46EB-8F97-586742AB2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89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962399" y="2735391"/>
            <a:ext cx="4267202" cy="1288890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1577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618889" y="1362921"/>
            <a:ext cx="4245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356616" y="2210521"/>
            <a:ext cx="4926584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Notre jeu de données est composé de plus de 9000 programmes, apparus dans le catalogue de Netflix depuis la sortie de la plateforme en 2008.</a:t>
            </a:r>
            <a:b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b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Nous avons séparé notre jeu de données en 2 sous jeux de données :</a:t>
            </a:r>
            <a:endParaRPr lang="fr-FR" sz="1200" b="1" dirty="0">
              <a:solidFill>
                <a:srgbClr val="FF0000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          - Les programmes sortis depuis 2008 et jusqu’en 2020</a:t>
            </a: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          - Les programmes sortis en 2021</a:t>
            </a: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Notre analyse nous permettra de répondre à deux questions distinctes.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Tout d’abord, nous verrons </a:t>
            </a: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l'évolution du temps moyen entre la sortie du programme en salle et son ajout sur la plateforme. </a:t>
            </a:r>
          </a:p>
          <a:p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Nous verrons ensuite </a:t>
            </a: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l'évolution de la proportion de séries par rapport à la totalité du catalogue.</a:t>
            </a:r>
          </a:p>
          <a:p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26" name="Picture Placeholder 25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E4EA8E9-C6D2-43A5-B1E6-3C708640AA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2" name="Picture Placeholder 31" descr="A picture containing logo&#10;&#10;Description automatically generated">
            <a:extLst>
              <a:ext uri="{FF2B5EF4-FFF2-40B4-BE49-F238E27FC236}">
                <a16:creationId xmlns:a16="http://schemas.microsoft.com/office/drawing/2014/main" id="{19093FEB-C81D-4E1B-9C2C-CBFE181F6F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8" name="Picture Placeholder 27" descr="Text&#10;&#10;Description automatically generated with low confidence">
            <a:extLst>
              <a:ext uri="{FF2B5EF4-FFF2-40B4-BE49-F238E27FC236}">
                <a16:creationId xmlns:a16="http://schemas.microsoft.com/office/drawing/2014/main" id="{47E60A4F-2F08-4B92-B69E-73DB62EAD0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r="6029"/>
          <a:stretch>
            <a:fillRect/>
          </a:stretch>
        </p:blipFill>
        <p:spPr>
          <a:effectLst>
            <a:outerShdw blurRad="190500" dist="88900" dir="5400000" sx="101000" sy="101000" algn="t" rotWithShape="0">
              <a:prstClr val="black">
                <a:alpha val="80000"/>
              </a:prstClr>
            </a:outerShdw>
          </a:effectLst>
        </p:spPr>
      </p:pic>
      <p:pic>
        <p:nvPicPr>
          <p:cNvPr id="30" name="Picture Placeholder 29" descr="Text&#10;&#10;Description automatically generated">
            <a:extLst>
              <a:ext uri="{FF2B5EF4-FFF2-40B4-BE49-F238E27FC236}">
                <a16:creationId xmlns:a16="http://schemas.microsoft.com/office/drawing/2014/main" id="{72BE9AAE-DEFD-45BF-85C0-80FBC9D7B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4" name="Picture Placeholder 3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0280726-49B7-48A6-AA58-DF2A0EF249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r="3818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40" name="Picture Placeholder 3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4BD3FA-E140-4A4B-A36B-EC34F8BFBD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8" name="Picture Placeholder 37" descr="A picture containing text, water, outdoor&#10;&#10;Description automatically generated">
            <a:extLst>
              <a:ext uri="{FF2B5EF4-FFF2-40B4-BE49-F238E27FC236}">
                <a16:creationId xmlns:a16="http://schemas.microsoft.com/office/drawing/2014/main" id="{F5C664B7-DF00-45B8-B5A5-8407CD15AE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" b="225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6" name="Picture Placeholder 35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8BB6ED6E-7EFF-4FB5-BC4B-95C3FBDE9C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b="709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4" name="Picture Placeholder 23" descr="A group of people on a stage&#10;&#10;Description automatically generated">
            <a:extLst>
              <a:ext uri="{FF2B5EF4-FFF2-40B4-BE49-F238E27FC236}">
                <a16:creationId xmlns:a16="http://schemas.microsoft.com/office/drawing/2014/main" id="{7AD5E662-C062-46EB-8F97-586742AB2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76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445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METHODOLOGIES</a:t>
            </a:r>
          </a:p>
        </p:txBody>
      </p:sp>
      <p:pic>
        <p:nvPicPr>
          <p:cNvPr id="43" name="Picture Placeholder 4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89AB6E7-F638-476A-99FD-2FB74D600E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r="2800"/>
          <a:stretch>
            <a:fillRect/>
          </a:stretch>
        </p:blipFill>
        <p:spPr>
          <a:xfrm>
            <a:off x="476900" y="3016446"/>
            <a:ext cx="2651970" cy="3668261"/>
          </a:xfrm>
          <a:effectLst>
            <a:outerShdw blurRad="177800" dist="190500" dir="54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49" name="Picture Placeholder 48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8ECFEC8-B93D-4960-A0B4-9BEF1B2D72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979066" y="340138"/>
            <a:ext cx="2651970" cy="3668261"/>
          </a:xfr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6145823-E361-4F3E-894C-EA7BAFB6FAF0}"/>
              </a:ext>
            </a:extLst>
          </p:cNvPr>
          <p:cNvSpPr/>
          <p:nvPr/>
        </p:nvSpPr>
        <p:spPr>
          <a:xfrm>
            <a:off x="476900" y="3016446"/>
            <a:ext cx="2651970" cy="3668261"/>
          </a:xfrm>
          <a:prstGeom prst="roundRect">
            <a:avLst>
              <a:gd name="adj" fmla="val 7521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131518A-1DE0-41DC-98A9-488AED8CE7E0}"/>
              </a:ext>
            </a:extLst>
          </p:cNvPr>
          <p:cNvSpPr/>
          <p:nvPr/>
        </p:nvSpPr>
        <p:spPr>
          <a:xfrm>
            <a:off x="641816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7C554CD-FEEB-484B-A899-44AD974D007D}"/>
              </a:ext>
            </a:extLst>
          </p:cNvPr>
          <p:cNvSpPr/>
          <p:nvPr/>
        </p:nvSpPr>
        <p:spPr>
          <a:xfrm>
            <a:off x="1158671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BECB838-D021-4B4A-A472-A134E792E538}"/>
              </a:ext>
            </a:extLst>
          </p:cNvPr>
          <p:cNvSpPr/>
          <p:nvPr/>
        </p:nvSpPr>
        <p:spPr>
          <a:xfrm>
            <a:off x="1675526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76752A1-584D-40C3-ADDB-5337139BD467}"/>
              </a:ext>
            </a:extLst>
          </p:cNvPr>
          <p:cNvSpPr/>
          <p:nvPr/>
        </p:nvSpPr>
        <p:spPr>
          <a:xfrm>
            <a:off x="2192381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A6ED9B4-FA52-40D4-A785-5A53E2672B94}"/>
              </a:ext>
            </a:extLst>
          </p:cNvPr>
          <p:cNvSpPr txBox="1"/>
          <p:nvPr/>
        </p:nvSpPr>
        <p:spPr>
          <a:xfrm>
            <a:off x="534261" y="5992208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Cette série de gangsters inspirée de l'histoire du célèbre narcotrafiquant de Medellín raconte la guerre sanglante des cartels en Colombie.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136" name="Freeform 1">
            <a:extLst>
              <a:ext uri="{FF2B5EF4-FFF2-40B4-BE49-F238E27FC236}">
                <a16:creationId xmlns:a16="http://schemas.microsoft.com/office/drawing/2014/main" id="{029DC353-D331-4251-9F39-A674201C8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842" y="5531335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7" name="Freeform 46">
            <a:extLst>
              <a:ext uri="{FF2B5EF4-FFF2-40B4-BE49-F238E27FC236}">
                <a16:creationId xmlns:a16="http://schemas.microsoft.com/office/drawing/2014/main" id="{0C12AE19-D246-469E-97A0-5D7D4D00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461" y="5520709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8" name="Freeform 97">
            <a:extLst>
              <a:ext uri="{FF2B5EF4-FFF2-40B4-BE49-F238E27FC236}">
                <a16:creationId xmlns:a16="http://schemas.microsoft.com/office/drawing/2014/main" id="{EE040939-E087-4905-8F6B-7F7657244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12" y="5524703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9" name="Freeform 7">
            <a:extLst>
              <a:ext uri="{FF2B5EF4-FFF2-40B4-BE49-F238E27FC236}">
                <a16:creationId xmlns:a16="http://schemas.microsoft.com/office/drawing/2014/main" id="{CB368B9E-8E3A-40EC-A3D0-E4E893BB0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823" y="5520150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B1A086A-5F6C-4C5C-BD70-D43CBA5D859C}"/>
              </a:ext>
            </a:extLst>
          </p:cNvPr>
          <p:cNvCxnSpPr>
            <a:cxnSpLocks/>
          </p:cNvCxnSpPr>
          <p:nvPr/>
        </p:nvCxnSpPr>
        <p:spPr>
          <a:xfrm>
            <a:off x="654199" y="5912547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B14056-C06D-4C54-BBF3-FA5F1ECAD5CF}"/>
              </a:ext>
            </a:extLst>
          </p:cNvPr>
          <p:cNvCxnSpPr>
            <a:cxnSpLocks/>
          </p:cNvCxnSpPr>
          <p:nvPr/>
        </p:nvCxnSpPr>
        <p:spPr>
          <a:xfrm>
            <a:off x="654199" y="5914452"/>
            <a:ext cx="68714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FD90861-C582-4E64-BF52-2F3EE3B31374}"/>
              </a:ext>
            </a:extLst>
          </p:cNvPr>
          <p:cNvSpPr txBox="1"/>
          <p:nvPr/>
        </p:nvSpPr>
        <p:spPr>
          <a:xfrm>
            <a:off x="534261" y="5096685"/>
            <a:ext cx="740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NARCOS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67D6C2FC-23BA-4A53-A0E2-CE65F43EE81C}"/>
              </a:ext>
            </a:extLst>
          </p:cNvPr>
          <p:cNvSpPr/>
          <p:nvPr/>
        </p:nvSpPr>
        <p:spPr>
          <a:xfrm>
            <a:off x="8979066" y="340136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A4135C5-9036-44D9-B5A1-01048E5C7070}"/>
              </a:ext>
            </a:extLst>
          </p:cNvPr>
          <p:cNvSpPr/>
          <p:nvPr/>
        </p:nvSpPr>
        <p:spPr>
          <a:xfrm>
            <a:off x="9152203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B8B8858-D660-468E-8C2A-CE4170667376}"/>
              </a:ext>
            </a:extLst>
          </p:cNvPr>
          <p:cNvSpPr/>
          <p:nvPr/>
        </p:nvSpPr>
        <p:spPr>
          <a:xfrm>
            <a:off x="9669058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15705EC-F828-4F04-8F11-9AE0B45E3D04}"/>
              </a:ext>
            </a:extLst>
          </p:cNvPr>
          <p:cNvSpPr/>
          <p:nvPr/>
        </p:nvSpPr>
        <p:spPr>
          <a:xfrm>
            <a:off x="10185913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30C2173-5F70-42F4-8DD4-119739C0EE21}"/>
              </a:ext>
            </a:extLst>
          </p:cNvPr>
          <p:cNvSpPr/>
          <p:nvPr/>
        </p:nvSpPr>
        <p:spPr>
          <a:xfrm>
            <a:off x="10702768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EC8D026-49B4-4480-9A83-F5C61DAABC6C}"/>
              </a:ext>
            </a:extLst>
          </p:cNvPr>
          <p:cNvSpPr txBox="1"/>
          <p:nvPr/>
        </p:nvSpPr>
        <p:spPr>
          <a:xfrm>
            <a:off x="9044648" y="3315900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Lassé d’être le Seigneur des Enfers, le diable s’installe à Los Angeles où il ouvre un nightclub et se lie avec une policière de la brigade criminelle.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175" name="Freeform 1">
            <a:extLst>
              <a:ext uri="{FF2B5EF4-FFF2-40B4-BE49-F238E27FC236}">
                <a16:creationId xmlns:a16="http://schemas.microsoft.com/office/drawing/2014/main" id="{5CFF52B8-BE77-40EF-9593-CFE66039F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8229" y="2855027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6" name="Freeform 46">
            <a:extLst>
              <a:ext uri="{FF2B5EF4-FFF2-40B4-BE49-F238E27FC236}">
                <a16:creationId xmlns:a16="http://schemas.microsoft.com/office/drawing/2014/main" id="{BF7517C4-283C-476E-8F86-B1281886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48" y="2844401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7" name="Freeform 97">
            <a:extLst>
              <a:ext uri="{FF2B5EF4-FFF2-40B4-BE49-F238E27FC236}">
                <a16:creationId xmlns:a16="http://schemas.microsoft.com/office/drawing/2014/main" id="{CD9CB4F0-8546-4625-83E2-6DD7489A2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99" y="2848395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8" name="Freeform 7">
            <a:extLst>
              <a:ext uri="{FF2B5EF4-FFF2-40B4-BE49-F238E27FC236}">
                <a16:creationId xmlns:a16="http://schemas.microsoft.com/office/drawing/2014/main" id="{C7FEA5A6-13DF-443C-A227-349D0F0CE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9210" y="2843842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EDFD701-DF7B-480F-9C8D-D22CE3126B74}"/>
              </a:ext>
            </a:extLst>
          </p:cNvPr>
          <p:cNvCxnSpPr>
            <a:cxnSpLocks/>
          </p:cNvCxnSpPr>
          <p:nvPr/>
        </p:nvCxnSpPr>
        <p:spPr>
          <a:xfrm>
            <a:off x="9165525" y="3236239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66D383E-02CA-49E9-83BC-1E8B809A94DC}"/>
              </a:ext>
            </a:extLst>
          </p:cNvPr>
          <p:cNvCxnSpPr>
            <a:cxnSpLocks/>
          </p:cNvCxnSpPr>
          <p:nvPr/>
        </p:nvCxnSpPr>
        <p:spPr>
          <a:xfrm>
            <a:off x="9165525" y="3238144"/>
            <a:ext cx="1888551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3C9659B-BE03-44C9-9D37-DF469545081A}"/>
              </a:ext>
            </a:extLst>
          </p:cNvPr>
          <p:cNvSpPr txBox="1"/>
          <p:nvPr/>
        </p:nvSpPr>
        <p:spPr>
          <a:xfrm>
            <a:off x="9053671" y="242037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LUCIFER</a:t>
            </a:r>
          </a:p>
        </p:txBody>
      </p:sp>
      <p:sp>
        <p:nvSpPr>
          <p:cNvPr id="66" name="TextBox 59">
            <a:extLst>
              <a:ext uri="{FF2B5EF4-FFF2-40B4-BE49-F238E27FC236}">
                <a16:creationId xmlns:a16="http://schemas.microsoft.com/office/drawing/2014/main" id="{32CA8556-6B5D-4407-8EC6-5F7C929DE35C}"/>
              </a:ext>
            </a:extLst>
          </p:cNvPr>
          <p:cNvSpPr txBox="1"/>
          <p:nvPr/>
        </p:nvSpPr>
        <p:spPr>
          <a:xfrm>
            <a:off x="1275169" y="1488294"/>
            <a:ext cx="8166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Pré-traitement du </a:t>
            </a:r>
            <a:r>
              <a:rPr lang="fr-FR" sz="2000" b="1" dirty="0" err="1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dataset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D4D4D4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Séparation des données en deux </a:t>
            </a:r>
            <a:r>
              <a:rPr lang="fr-FR" sz="2000" b="1" dirty="0" err="1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datasets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: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 et A         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F55DC8-C17B-41FC-8DBB-FB78C58F38A0}"/>
              </a:ext>
            </a:extLst>
          </p:cNvPr>
          <p:cNvSpPr txBox="1"/>
          <p:nvPr/>
        </p:nvSpPr>
        <p:spPr>
          <a:xfrm>
            <a:off x="4144161" y="4093343"/>
            <a:ext cx="70155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Etudes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d'hypothèses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D4D4D4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Moyenne de la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différence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entre la date de sortie d’un programme et son ajout sur la plateforme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0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445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METHODOLOGIES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B341CF-5EDA-448C-A249-3435CBE1DE0A}"/>
              </a:ext>
            </a:extLst>
          </p:cNvPr>
          <p:cNvSpPr txBox="1"/>
          <p:nvPr/>
        </p:nvSpPr>
        <p:spPr>
          <a:xfrm>
            <a:off x="1631059" y="4736629"/>
            <a:ext cx="77287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Calculs des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proportions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des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échantillons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 durée d’une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saison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est de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360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minutes</a:t>
            </a:r>
          </a:p>
          <a:p>
            <a:endParaRPr lang="fr-FR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6" name="Picture Placeholder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71D5B9-5EB8-467B-90A6-E3640103CAD4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" b="599"/>
          <a:stretch>
            <a:fillRect/>
          </a:stretch>
        </p:blipFill>
        <p:spPr>
          <a:xfrm>
            <a:off x="8843617" y="2794892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37" name="Rectangle: Rounded Corners 139">
            <a:extLst>
              <a:ext uri="{FF2B5EF4-FFF2-40B4-BE49-F238E27FC236}">
                <a16:creationId xmlns:a16="http://schemas.microsoft.com/office/drawing/2014/main" id="{D4B26500-60FF-4D6C-8731-7AC6B76ED0C3}"/>
              </a:ext>
            </a:extLst>
          </p:cNvPr>
          <p:cNvSpPr/>
          <p:nvPr/>
        </p:nvSpPr>
        <p:spPr>
          <a:xfrm>
            <a:off x="8843640" y="2794890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8" name="Oval 140">
            <a:extLst>
              <a:ext uri="{FF2B5EF4-FFF2-40B4-BE49-F238E27FC236}">
                <a16:creationId xmlns:a16="http://schemas.microsoft.com/office/drawing/2014/main" id="{A57BE7BE-BD47-483D-85C3-8459038599D0}"/>
              </a:ext>
            </a:extLst>
          </p:cNvPr>
          <p:cNvSpPr/>
          <p:nvPr/>
        </p:nvSpPr>
        <p:spPr>
          <a:xfrm>
            <a:off x="9008533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9" name="Oval 141">
            <a:extLst>
              <a:ext uri="{FF2B5EF4-FFF2-40B4-BE49-F238E27FC236}">
                <a16:creationId xmlns:a16="http://schemas.microsoft.com/office/drawing/2014/main" id="{B6A5D22D-8853-4C42-B3C5-389304FE568D}"/>
              </a:ext>
            </a:extLst>
          </p:cNvPr>
          <p:cNvSpPr/>
          <p:nvPr/>
        </p:nvSpPr>
        <p:spPr>
          <a:xfrm>
            <a:off x="9525388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0" name="Oval 142">
            <a:extLst>
              <a:ext uri="{FF2B5EF4-FFF2-40B4-BE49-F238E27FC236}">
                <a16:creationId xmlns:a16="http://schemas.microsoft.com/office/drawing/2014/main" id="{3668C80C-8A25-47D7-BA19-81A9645156AF}"/>
              </a:ext>
            </a:extLst>
          </p:cNvPr>
          <p:cNvSpPr/>
          <p:nvPr/>
        </p:nvSpPr>
        <p:spPr>
          <a:xfrm>
            <a:off x="10042243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1" name="Oval 143">
            <a:extLst>
              <a:ext uri="{FF2B5EF4-FFF2-40B4-BE49-F238E27FC236}">
                <a16:creationId xmlns:a16="http://schemas.microsoft.com/office/drawing/2014/main" id="{ED0369B2-A3EC-4866-B4E0-2B9A8D32DB50}"/>
              </a:ext>
            </a:extLst>
          </p:cNvPr>
          <p:cNvSpPr/>
          <p:nvPr/>
        </p:nvSpPr>
        <p:spPr>
          <a:xfrm>
            <a:off x="10559098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2" name="TextBox 144">
            <a:extLst>
              <a:ext uri="{FF2B5EF4-FFF2-40B4-BE49-F238E27FC236}">
                <a16:creationId xmlns:a16="http://schemas.microsoft.com/office/drawing/2014/main" id="{710DBEDC-F3B0-4FA3-B361-B84D213F366E}"/>
              </a:ext>
            </a:extLst>
          </p:cNvPr>
          <p:cNvSpPr txBox="1"/>
          <p:nvPr/>
        </p:nvSpPr>
        <p:spPr>
          <a:xfrm>
            <a:off x="8900978" y="5770654"/>
            <a:ext cx="2559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Championnes de leurs villes jumelles et rivales, deux sœurs se battent dans une guerre où font rage des technologies magiques et des perspectives diamétralement opposées.</a:t>
            </a:r>
          </a:p>
          <a:p>
            <a:b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</a:b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4" name="Freeform 1">
            <a:extLst>
              <a:ext uri="{FF2B5EF4-FFF2-40B4-BE49-F238E27FC236}">
                <a16:creationId xmlns:a16="http://schemas.microsoft.com/office/drawing/2014/main" id="{10824A55-CF6A-43CE-8D67-8EA3214D5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559" y="5309781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E57370DF-D375-4836-BB07-98BD27281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9178" y="5299155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6" name="Freeform 97">
            <a:extLst>
              <a:ext uri="{FF2B5EF4-FFF2-40B4-BE49-F238E27FC236}">
                <a16:creationId xmlns:a16="http://schemas.microsoft.com/office/drawing/2014/main" id="{8E27893E-9DFF-4C5B-9AD1-1CF63514B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229" y="5303149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F8E36C40-4B90-4291-88C3-17353AC03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5540" y="5298596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48" name="Straight Connector 161">
            <a:extLst>
              <a:ext uri="{FF2B5EF4-FFF2-40B4-BE49-F238E27FC236}">
                <a16:creationId xmlns:a16="http://schemas.microsoft.com/office/drawing/2014/main" id="{8CD82A78-F76A-47D5-BD98-DA106608B110}"/>
              </a:ext>
            </a:extLst>
          </p:cNvPr>
          <p:cNvCxnSpPr>
            <a:cxnSpLocks/>
          </p:cNvCxnSpPr>
          <p:nvPr/>
        </p:nvCxnSpPr>
        <p:spPr>
          <a:xfrm>
            <a:off x="9021855" y="5690993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62">
            <a:extLst>
              <a:ext uri="{FF2B5EF4-FFF2-40B4-BE49-F238E27FC236}">
                <a16:creationId xmlns:a16="http://schemas.microsoft.com/office/drawing/2014/main" id="{FC95EAF0-5ECF-41A8-AAC9-52AB0F210141}"/>
              </a:ext>
            </a:extLst>
          </p:cNvPr>
          <p:cNvCxnSpPr>
            <a:cxnSpLocks/>
          </p:cNvCxnSpPr>
          <p:nvPr/>
        </p:nvCxnSpPr>
        <p:spPr>
          <a:xfrm>
            <a:off x="9021855" y="5692898"/>
            <a:ext cx="137169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66">
            <a:extLst>
              <a:ext uri="{FF2B5EF4-FFF2-40B4-BE49-F238E27FC236}">
                <a16:creationId xmlns:a16="http://schemas.microsoft.com/office/drawing/2014/main" id="{8962FD29-8E59-460E-888E-BCF3FC8E5995}"/>
              </a:ext>
            </a:extLst>
          </p:cNvPr>
          <p:cNvSpPr txBox="1"/>
          <p:nvPr/>
        </p:nvSpPr>
        <p:spPr>
          <a:xfrm>
            <a:off x="8903651" y="4875131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ARCANE</a:t>
            </a:r>
          </a:p>
        </p:txBody>
      </p:sp>
      <p:pic>
        <p:nvPicPr>
          <p:cNvPr id="52" name="Picture Placeholder 46" descr="A picture containing text, person, floor, silhouette&#10;&#10;Description automatically generated">
            <a:extLst>
              <a:ext uri="{FF2B5EF4-FFF2-40B4-BE49-F238E27FC236}">
                <a16:creationId xmlns:a16="http://schemas.microsoft.com/office/drawing/2014/main" id="{D77C1A01-BE62-4740-8FF6-BBE665B053A4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r="4789"/>
          <a:stretch>
            <a:fillRect/>
          </a:stretch>
        </p:blipFill>
        <p:spPr>
          <a:xfrm>
            <a:off x="470610" y="106562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53" name="Rectangle: Rounded Corners 149">
            <a:extLst>
              <a:ext uri="{FF2B5EF4-FFF2-40B4-BE49-F238E27FC236}">
                <a16:creationId xmlns:a16="http://schemas.microsoft.com/office/drawing/2014/main" id="{A74CD374-CDF8-4D9D-9CA4-2FDB5E97DB2A}"/>
              </a:ext>
            </a:extLst>
          </p:cNvPr>
          <p:cNvSpPr/>
          <p:nvPr/>
        </p:nvSpPr>
        <p:spPr>
          <a:xfrm>
            <a:off x="470610" y="1065621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4" name="Oval 150">
            <a:extLst>
              <a:ext uri="{FF2B5EF4-FFF2-40B4-BE49-F238E27FC236}">
                <a16:creationId xmlns:a16="http://schemas.microsoft.com/office/drawing/2014/main" id="{72661C3E-D95A-450D-B9A8-C5009B43FEEA}"/>
              </a:ext>
            </a:extLst>
          </p:cNvPr>
          <p:cNvSpPr/>
          <p:nvPr/>
        </p:nvSpPr>
        <p:spPr>
          <a:xfrm>
            <a:off x="635526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5" name="Oval 151">
            <a:extLst>
              <a:ext uri="{FF2B5EF4-FFF2-40B4-BE49-F238E27FC236}">
                <a16:creationId xmlns:a16="http://schemas.microsoft.com/office/drawing/2014/main" id="{A1304DBD-2A70-407F-8755-5E6A94A0A297}"/>
              </a:ext>
            </a:extLst>
          </p:cNvPr>
          <p:cNvSpPr/>
          <p:nvPr/>
        </p:nvSpPr>
        <p:spPr>
          <a:xfrm>
            <a:off x="1152381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AF0148F-5914-4A11-A5AE-C14E17DF91D4}"/>
              </a:ext>
            </a:extLst>
          </p:cNvPr>
          <p:cNvSpPr/>
          <p:nvPr/>
        </p:nvSpPr>
        <p:spPr>
          <a:xfrm>
            <a:off x="1669236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7" name="Oval 153">
            <a:extLst>
              <a:ext uri="{FF2B5EF4-FFF2-40B4-BE49-F238E27FC236}">
                <a16:creationId xmlns:a16="http://schemas.microsoft.com/office/drawing/2014/main" id="{E7393A62-467E-42D9-BF1C-8F8C16F440B1}"/>
              </a:ext>
            </a:extLst>
          </p:cNvPr>
          <p:cNvSpPr/>
          <p:nvPr/>
        </p:nvSpPr>
        <p:spPr>
          <a:xfrm>
            <a:off x="2186091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8" name="TextBox 154">
            <a:extLst>
              <a:ext uri="{FF2B5EF4-FFF2-40B4-BE49-F238E27FC236}">
                <a16:creationId xmlns:a16="http://schemas.microsoft.com/office/drawing/2014/main" id="{48174E3C-586B-430E-B6DA-3628BE540856}"/>
              </a:ext>
            </a:extLst>
          </p:cNvPr>
          <p:cNvSpPr txBox="1"/>
          <p:nvPr/>
        </p:nvSpPr>
        <p:spPr>
          <a:xfrm>
            <a:off x="527971" y="4041385"/>
            <a:ext cx="2559684" cy="670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Spike, Jet et Faye sont des chasseurs de primes toujours stylés… et fauchés qui parcourent le système solaire pour trouver des missions, et échapper au passé de Spike.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60" name="Freeform 1">
            <a:extLst>
              <a:ext uri="{FF2B5EF4-FFF2-40B4-BE49-F238E27FC236}">
                <a16:creationId xmlns:a16="http://schemas.microsoft.com/office/drawing/2014/main" id="{712F03C7-FB1B-48E5-B175-0C8330AF2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52" y="358051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1" name="Freeform 46">
            <a:extLst>
              <a:ext uri="{FF2B5EF4-FFF2-40B4-BE49-F238E27FC236}">
                <a16:creationId xmlns:a16="http://schemas.microsoft.com/office/drawing/2014/main" id="{57D39F35-C891-425A-B6AA-DCAE6CD0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171" y="356988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2" name="Freeform 97">
            <a:extLst>
              <a:ext uri="{FF2B5EF4-FFF2-40B4-BE49-F238E27FC236}">
                <a16:creationId xmlns:a16="http://schemas.microsoft.com/office/drawing/2014/main" id="{61A96E30-1977-4556-B204-59A2F4F07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222" y="357388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3" name="Freeform 7">
            <a:extLst>
              <a:ext uri="{FF2B5EF4-FFF2-40B4-BE49-F238E27FC236}">
                <a16:creationId xmlns:a16="http://schemas.microsoft.com/office/drawing/2014/main" id="{67320F5B-20C2-43D7-8BF1-417D9DE23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533" y="356932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64" name="Straight Connector 163">
            <a:extLst>
              <a:ext uri="{FF2B5EF4-FFF2-40B4-BE49-F238E27FC236}">
                <a16:creationId xmlns:a16="http://schemas.microsoft.com/office/drawing/2014/main" id="{3381CF2D-8412-4710-8670-4CFD8F39C2F4}"/>
              </a:ext>
            </a:extLst>
          </p:cNvPr>
          <p:cNvCxnSpPr>
            <a:cxnSpLocks/>
          </p:cNvCxnSpPr>
          <p:nvPr/>
        </p:nvCxnSpPr>
        <p:spPr>
          <a:xfrm>
            <a:off x="635526" y="396172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64">
            <a:extLst>
              <a:ext uri="{FF2B5EF4-FFF2-40B4-BE49-F238E27FC236}">
                <a16:creationId xmlns:a16="http://schemas.microsoft.com/office/drawing/2014/main" id="{AB37DA6E-1528-4E16-8D1D-E3388287A1A6}"/>
              </a:ext>
            </a:extLst>
          </p:cNvPr>
          <p:cNvCxnSpPr>
            <a:cxnSpLocks/>
          </p:cNvCxnSpPr>
          <p:nvPr/>
        </p:nvCxnSpPr>
        <p:spPr>
          <a:xfrm>
            <a:off x="635526" y="3963629"/>
            <a:ext cx="216612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67">
            <a:extLst>
              <a:ext uri="{FF2B5EF4-FFF2-40B4-BE49-F238E27FC236}">
                <a16:creationId xmlns:a16="http://schemas.microsoft.com/office/drawing/2014/main" id="{8387D94F-9897-4A6E-B57F-B476F5F0C2FD}"/>
              </a:ext>
            </a:extLst>
          </p:cNvPr>
          <p:cNvSpPr txBox="1"/>
          <p:nvPr/>
        </p:nvSpPr>
        <p:spPr>
          <a:xfrm>
            <a:off x="531505" y="3145862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COWBOY BEBOP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3638189" y="1876276"/>
            <a:ext cx="62385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Calcul de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l'écart-type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et le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 observation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Etude de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corrélation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Tests de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proportion</a:t>
            </a:r>
          </a:p>
        </p:txBody>
      </p:sp>
    </p:spTree>
    <p:extLst>
      <p:ext uri="{BB962C8B-B14F-4D97-AF65-F5344CB8AC3E}">
        <p14:creationId xmlns:p14="http://schemas.microsoft.com/office/powerpoint/2010/main" val="147317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979281"/>
            <a:ext cx="11346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D’HYPOTHESES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  <a:p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le temps moyen entre la sortie du film et son ajout au carnet Netflix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s'est raccourci </a:t>
            </a: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: le temps moyen entre la sortie du film et son ajout au carnet Netflix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 s'est pas raccourci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288808C-6B0D-4E69-A9AB-0CE8E52ED1AA}"/>
                  </a:ext>
                </a:extLst>
              </p:cNvPr>
              <p:cNvSpPr txBox="1"/>
              <p:nvPr/>
            </p:nvSpPr>
            <p:spPr>
              <a:xfrm>
                <a:off x="2719774" y="2490996"/>
                <a:ext cx="8540625" cy="61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D4D4D4"/>
                    </a:solidFill>
                    <a:ea typeface="Inter" panose="020B0604020202020204" charset="0"/>
                    <a:cs typeface="Inter" panose="020B0604020202020204" charset="0"/>
                  </a:rPr>
                  <a:t>Tobs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D4D4D4"/>
                        </a:solidFill>
                        <a:latin typeface="Cambria Math" panose="02040503050406030204" pitchFamily="18" charset="0"/>
                        <a:ea typeface="Inter" panose="020B0604020202020204" charset="0"/>
                        <a:cs typeface="Inter" panose="020B0604020202020204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fr-FR" sz="2000" b="1" i="1" smtClean="0">
                        <a:solidFill>
                          <a:srgbClr val="D4D4D4"/>
                        </a:solidFill>
                        <a:latin typeface="Cambria Math" panose="02040503050406030204" pitchFamily="18" charset="0"/>
                        <a:ea typeface="Inter" panose="020B0604020202020204" charset="0"/>
                        <a:cs typeface="Inter" panose="020B0604020202020204" charset="0"/>
                      </a:rPr>
                      <m:t>=</m:t>
                    </m:r>
                  </m:oMath>
                </a14:m>
                <a:r>
                  <a:rPr lang="en-US" sz="2000" b="1" dirty="0">
                    <a:solidFill>
                      <a:srgbClr val="D4D4D4"/>
                    </a:solidFill>
                    <a:ea typeface="Inter" panose="020B0604020202020204" charset="0"/>
                    <a:cs typeface="Inter" panose="020B060402020202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</m:ctrlPr>
                      </m:fPr>
                      <m:num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(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𝒎𝒆𝒂𝒏</m:t>
                        </m:r>
                        <m:d>
                          <m:dPr>
                            <m:ctrlP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𝒇𝒊𝒍𝒎𝒔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 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𝑨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𝒎𝒆𝒂𝒏</m:t>
                        </m:r>
                        <m:d>
                          <m:dPr>
                            <m:ctrlP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𝒇𝒊𝒍𝒎𝒔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 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𝑯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)</m:t>
                        </m:r>
                      </m:num>
                      <m:den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𝒔𝒅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𝒇𝒊𝒍𝒎𝒔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)/</m:t>
                        </m:r>
                        <m:rad>
                          <m:radPr>
                            <m:degHide m:val="on"/>
                            <m:ctrlPr>
                              <a:rPr lang="en-US" sz="2000" b="1" i="1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𝒄𝒐𝒖𝒏𝒕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𝒇𝒊𝒍𝒎𝒔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fr-FR" sz="2000" b="1" dirty="0">
                    <a:solidFill>
                      <a:srgbClr val="D4D4D4"/>
                    </a:solidFill>
                    <a:latin typeface="Inter" panose="020B0604020202020204" charset="0"/>
                    <a:ea typeface="Inter" panose="020B0604020202020204" charset="0"/>
                    <a:cs typeface="Inter" panose="020B0604020202020204" charset="0"/>
                  </a:rPr>
                  <a:t> =</a:t>
                </a:r>
                <a:r>
                  <a:rPr lang="en-US" sz="2000" b="1" dirty="0">
                    <a:solidFill>
                      <a:srgbClr val="D4D4D4"/>
                    </a:solidFill>
                    <a:ea typeface="Inter" panose="020B0604020202020204" charset="0"/>
                    <a:cs typeface="Inter" panose="020B060402020202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</m:ctrlPr>
                      </m:fPr>
                      <m:num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(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𝟕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.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𝟔𝟗𝟓𝟖𝟕𝟏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−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𝟓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.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𝟑𝟒𝟕𝟒𝟏𝟏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)</m:t>
                        </m:r>
                      </m:num>
                      <m:den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𝟏𝟐𝟕𝟖𝟐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000" b="1" i="1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1" i="1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𝟗𝟗𝟑</m:t>
                            </m:r>
                          </m:e>
                        </m:rad>
                      </m:den>
                    </m:f>
                    <m:r>
                      <a:rPr lang="fr-FR" sz="2000" b="1" i="1" smtClean="0">
                        <a:solidFill>
                          <a:srgbClr val="D4D4D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fr-FR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𝟑𝟎𝟕𝟎𝟒𝟓</m:t>
                    </m:r>
                  </m:oMath>
                </a14:m>
                <a:endParaRPr lang="fr-FR" sz="2000" b="1" dirty="0">
                  <a:solidFill>
                    <a:srgbClr val="D4D4D4"/>
                  </a:solidFill>
                  <a:latin typeface="Inter" panose="020B0604020202020204" charset="0"/>
                  <a:ea typeface="Inter" panose="020B0604020202020204" charset="0"/>
                  <a:cs typeface="Inter" panose="020B0604020202020204" charset="0"/>
                </a:endParaRPr>
              </a:p>
            </p:txBody>
          </p:sp>
        </mc:Choice>
        <mc:Fallback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288808C-6B0D-4E69-A9AB-0CE8E52E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774" y="2490996"/>
                <a:ext cx="8540625" cy="616772"/>
              </a:xfrm>
              <a:prstGeom prst="rect">
                <a:avLst/>
              </a:prstGeom>
              <a:blipFill>
                <a:blip r:embed="rId2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238DF09D-C742-4F1D-9594-F523B78F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473" y="3236582"/>
            <a:ext cx="8652839" cy="282598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8" y="6302154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DB5587-E266-4EC5-BB82-810B66C3945C}"/>
              </a:ext>
            </a:extLst>
          </p:cNvPr>
          <p:cNvSpPr/>
          <p:nvPr/>
        </p:nvSpPr>
        <p:spPr>
          <a:xfrm>
            <a:off x="4622460" y="4405260"/>
            <a:ext cx="2367627" cy="244312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6DD5A2-239B-4259-A89A-384F6CFE2C25}"/>
              </a:ext>
            </a:extLst>
          </p:cNvPr>
          <p:cNvSpPr/>
          <p:nvPr/>
        </p:nvSpPr>
        <p:spPr>
          <a:xfrm>
            <a:off x="1718587" y="4860099"/>
            <a:ext cx="3685902" cy="1139409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19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353471" y="1419879"/>
            <a:ext cx="3208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D’HYPOTHESES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353470" y="2889360"/>
            <a:ext cx="29401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Le temps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moyen entre la sortie du film et son ajout au carnet Netflix 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s'est pas raccourci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 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21EC29-D93D-4BF2-9F81-020AEB4E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17" y="1619934"/>
            <a:ext cx="8219358" cy="454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5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22899" y="1098376"/>
            <a:ext cx="11346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CORRELATION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  <a:p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il y a une corrélation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entre la date de sortie d'un film et sa date d'ajout sur Netflix</a:t>
            </a: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: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il n’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y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 pas de corrélation 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entre la date de sortie d'un film et sa date d'ajout sur Netflix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9" y="6157553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1546BE-6AE0-45A4-8673-EC0B1F79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02" y="2768049"/>
            <a:ext cx="7162800" cy="2924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DA0C31-D781-4085-A729-EE1D39271D6C}"/>
              </a:ext>
            </a:extLst>
          </p:cNvPr>
          <p:cNvSpPr/>
          <p:nvPr/>
        </p:nvSpPr>
        <p:spPr>
          <a:xfrm>
            <a:off x="5193437" y="3928293"/>
            <a:ext cx="2290440" cy="25745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79293E-A69E-47E1-BBFE-AD86D7F5B661}"/>
              </a:ext>
            </a:extLst>
          </p:cNvPr>
          <p:cNvSpPr/>
          <p:nvPr/>
        </p:nvSpPr>
        <p:spPr>
          <a:xfrm>
            <a:off x="2470212" y="4358208"/>
            <a:ext cx="3815178" cy="125033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62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348858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CORRELATION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32348" y="5809978"/>
            <a:ext cx="1134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Il n’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y a pas de corrélation 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entre la date de sortie d'un film et sa date d'ajout sur Netflix</a:t>
            </a:r>
            <a:endParaRPr lang="en-US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  <a:sym typeface="Wingdings" panose="05000000000000000000" pitchFamily="2" charset="2"/>
            </a:endParaRPr>
          </a:p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corrélation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négative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pour difference et date de sortie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C95936-0C6E-40E6-B62E-96620B14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48" y="3687332"/>
            <a:ext cx="5577835" cy="11226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0B605DF-2593-4C01-88E3-F09A542B5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86" y="1433761"/>
            <a:ext cx="5445314" cy="40839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190D436-DA76-4440-AA08-B1CAC1AAF23B}"/>
              </a:ext>
            </a:extLst>
          </p:cNvPr>
          <p:cNvSpPr txBox="1"/>
          <p:nvPr/>
        </p:nvSpPr>
        <p:spPr>
          <a:xfrm>
            <a:off x="432348" y="2041200"/>
            <a:ext cx="458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corrplot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(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 cor_newdata2_num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55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106073"/>
            <a:ext cx="1134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PROPORTION 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(quantitative) : </a:t>
            </a:r>
          </a:p>
          <a:p>
            <a:endParaRPr lang="fr-FR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la proportion de show télévisés qui sont mis au programme 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 considérablement augmenté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 </a:t>
            </a: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: la proportion de show télévisés qui sont mis au programme </a:t>
            </a:r>
            <a:r>
              <a:rPr lang="fr-FR" sz="2000" b="1" dirty="0">
                <a:solidFill>
                  <a:srgbClr val="E5091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n’a pas considérablement augmenté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 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9" y="6157553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65F07B-DFC2-4793-B89E-4BC639FE5CE6}"/>
              </a:ext>
            </a:extLst>
          </p:cNvPr>
          <p:cNvSpPr txBox="1"/>
          <p:nvPr/>
        </p:nvSpPr>
        <p:spPr>
          <a:xfrm>
            <a:off x="140292" y="3260640"/>
            <a:ext cx="332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propH = series_H/total_H</a:t>
            </a:r>
          </a:p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= 2159 / 7285</a:t>
            </a:r>
          </a:p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</a:t>
            </a:r>
            <a:r>
              <a:rPr lang="pt-B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= 0.296</a:t>
            </a:r>
          </a:p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propA = series_A/total_A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= 505 / 1498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=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0.337</a:t>
            </a:r>
            <a:endParaRPr lang="pt-B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F9886D-032B-441F-9BC9-F3C97A1A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104" y="3110172"/>
            <a:ext cx="7829550" cy="2914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4D921A-1840-4DC4-A0A4-12C0779F75ED}"/>
              </a:ext>
            </a:extLst>
          </p:cNvPr>
          <p:cNvSpPr/>
          <p:nvPr/>
        </p:nvSpPr>
        <p:spPr>
          <a:xfrm>
            <a:off x="7315200" y="4274522"/>
            <a:ext cx="2290440" cy="25745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3AA2AF-0E3C-4BA3-9EF1-C9194B756A9C}"/>
              </a:ext>
            </a:extLst>
          </p:cNvPr>
          <p:cNvSpPr/>
          <p:nvPr/>
        </p:nvSpPr>
        <p:spPr>
          <a:xfrm>
            <a:off x="3899518" y="4731071"/>
            <a:ext cx="3815178" cy="125033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508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774</Words>
  <Application>Microsoft Office PowerPoint</Application>
  <PresentationFormat>Grand écran</PresentationFormat>
  <Paragraphs>91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Inter</vt:lpstr>
      <vt:lpstr>Arial</vt:lpstr>
      <vt:lpstr>Cambria Math</vt:lpstr>
      <vt:lpstr>Inter Light</vt:lpstr>
      <vt:lpstr>Calibri Light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Wen-Miin Cheng</cp:lastModifiedBy>
  <cp:revision>287</cp:revision>
  <dcterms:created xsi:type="dcterms:W3CDTF">2021-11-03T05:56:55Z</dcterms:created>
  <dcterms:modified xsi:type="dcterms:W3CDTF">2022-02-09T04:50:31Z</dcterms:modified>
</cp:coreProperties>
</file>